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99" r:id="rId2"/>
    <p:sldId id="256" r:id="rId3"/>
    <p:sldId id="258" r:id="rId4"/>
    <p:sldId id="293" r:id="rId5"/>
    <p:sldId id="261" r:id="rId6"/>
    <p:sldId id="264" r:id="rId7"/>
    <p:sldId id="265" r:id="rId8"/>
    <p:sldId id="266" r:id="rId9"/>
    <p:sldId id="297" r:id="rId10"/>
    <p:sldId id="286" r:id="rId11"/>
    <p:sldId id="267" r:id="rId12"/>
    <p:sldId id="268" r:id="rId13"/>
    <p:sldId id="296" r:id="rId14"/>
    <p:sldId id="269" r:id="rId15"/>
    <p:sldId id="270" r:id="rId16"/>
    <p:sldId id="291" r:id="rId17"/>
    <p:sldId id="271" r:id="rId18"/>
    <p:sldId id="272" r:id="rId19"/>
    <p:sldId id="273" r:id="rId20"/>
    <p:sldId id="274" r:id="rId21"/>
    <p:sldId id="275" r:id="rId22"/>
    <p:sldId id="276" r:id="rId23"/>
    <p:sldId id="288" r:id="rId24"/>
    <p:sldId id="298" r:id="rId25"/>
    <p:sldId id="294" r:id="rId26"/>
    <p:sldId id="295" r:id="rId27"/>
    <p:sldId id="287" r:id="rId28"/>
    <p:sldId id="277" r:id="rId29"/>
    <p:sldId id="278" r:id="rId30"/>
    <p:sldId id="279" r:id="rId31"/>
    <p:sldId id="280" r:id="rId32"/>
    <p:sldId id="281" r:id="rId33"/>
    <p:sldId id="282" r:id="rId34"/>
    <p:sldId id="290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AD1"/>
    <a:srgbClr val="656565"/>
    <a:srgbClr val="F2F2F2"/>
    <a:srgbClr val="FFD141"/>
    <a:srgbClr val="141414"/>
    <a:srgbClr val="0D0D0D"/>
    <a:srgbClr val="366E9D"/>
    <a:srgbClr val="377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0" autoAdjust="0"/>
    <p:restoredTop sz="94145" autoAdjust="0"/>
  </p:normalViewPr>
  <p:slideViewPr>
    <p:cSldViewPr snapToGrid="0">
      <p:cViewPr varScale="1">
        <p:scale>
          <a:sx n="91" d="100"/>
          <a:sy n="91" d="100"/>
        </p:scale>
        <p:origin x="80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90733-0870-4EAF-A070-3F56CEA8006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8831-9963-4955-94E8-0FB12A20F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1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2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9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5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0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1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5685-E381-46E9-9E6B-DE6B61683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4FD75-4D6A-4AD9-9AA9-4C22D59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40AC-ACED-4EB7-9BDE-7AC526B5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9C01-939F-4CFB-A70F-08C2372E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97BD-204E-4592-9EE4-8768256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3BE4-22A1-4788-BF84-FAA4522D2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0" y="222648"/>
            <a:ext cx="9376411" cy="1325563"/>
          </a:xfrm>
        </p:spPr>
        <p:txBody>
          <a:bodyPr/>
          <a:lstStyle>
            <a:lvl1pPr>
              <a:defRPr>
                <a:solidFill>
                  <a:srgbClr val="656565"/>
                </a:solidFill>
              </a:defRPr>
            </a:lvl1pPr>
          </a:lstStyle>
          <a:p>
            <a:r>
              <a:rPr lang="en-US" dirty="0"/>
              <a:t>Place Icon to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8BE9-FF53-4F28-8897-CE0DA3C5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>
            <a:lvl1pPr>
              <a:buClr>
                <a:srgbClr val="2B9AD1"/>
              </a:buClr>
              <a:defRPr/>
            </a:lvl1pPr>
            <a:lvl2pPr>
              <a:buClr>
                <a:srgbClr val="2B9AD1"/>
              </a:buClr>
              <a:defRPr/>
            </a:lvl2pPr>
            <a:lvl3pPr>
              <a:buClr>
                <a:srgbClr val="2B9AD1"/>
              </a:buClr>
              <a:defRPr/>
            </a:lvl3pPr>
            <a:lvl4pPr>
              <a:buClr>
                <a:srgbClr val="2B9AD1"/>
              </a:buClr>
              <a:defRPr/>
            </a:lvl4pPr>
            <a:lvl5pPr>
              <a:buClr>
                <a:srgbClr val="2B9AD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822E-766F-44B7-8672-D0820E90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0F71-68B1-4940-B643-B2ACEF8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1C2B-1331-4BF2-B99C-3A896EA9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3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6AA8F5-F208-4153-915C-A16D4CF5F335}"/>
              </a:ext>
            </a:extLst>
          </p:cNvPr>
          <p:cNvSpPr/>
          <p:nvPr userDrawn="1"/>
        </p:nvSpPr>
        <p:spPr>
          <a:xfrm>
            <a:off x="731520" y="-1"/>
            <a:ext cx="11460480" cy="6126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A6E3D-FE5D-48D4-B850-BDF305837644}"/>
              </a:ext>
            </a:extLst>
          </p:cNvPr>
          <p:cNvSpPr/>
          <p:nvPr userDrawn="1"/>
        </p:nvSpPr>
        <p:spPr>
          <a:xfrm>
            <a:off x="0" y="6126480"/>
            <a:ext cx="12192000" cy="73152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0520B-AAAE-4479-9F26-3FD316991257}"/>
              </a:ext>
            </a:extLst>
          </p:cNvPr>
          <p:cNvSpPr/>
          <p:nvPr userDrawn="1"/>
        </p:nvSpPr>
        <p:spPr>
          <a:xfrm>
            <a:off x="0" y="1"/>
            <a:ext cx="731520" cy="6126480"/>
          </a:xfrm>
          <a:prstGeom prst="rect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63BF0-BE82-4A68-B69C-3C62506DD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2648"/>
            <a:ext cx="1070229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2911-EC51-4571-A19D-A8D68979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1366920"/>
            <a:ext cx="10702291" cy="475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3A9A-94CC-4069-98A0-930B4BBD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B72A-83A7-427E-8983-0996030F3C55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ABEF-8827-4822-BBE9-D0BF895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F12B6-854C-42A2-B878-5E5B7F6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0B7D668-E2CE-4906-B9B1-E23E79D322BE}"/>
              </a:ext>
            </a:extLst>
          </p:cNvPr>
          <p:cNvSpPr/>
          <p:nvPr userDrawn="1"/>
        </p:nvSpPr>
        <p:spPr>
          <a:xfrm rot="5400000">
            <a:off x="0" y="6126478"/>
            <a:ext cx="731520" cy="731520"/>
          </a:xfrm>
          <a:prstGeom prst="rtTriangle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87D12-C321-4646-9BAD-508F746D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8437"/>
            <a:ext cx="7304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Tx/>
        <a:buBlip>
          <a:blip r:embed="rId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djangogirls.org/en/" TargetMode="External"/><Relationship Id="rId2" Type="http://schemas.openxmlformats.org/officeDocument/2006/relationships/hyperlink" Target="https://docs.djangoproject.com/en/1.11/intro/tutorial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hyperlink" Target="https://www.youtube.com/watch?v=qgGIqRFvFFk&amp;list=PL6gx4Cwl9DGBlmzzFcLgDhKTTfNLfX1I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deploying-python" TargetMode="External"/><Relationship Id="rId2" Type="http://schemas.openxmlformats.org/officeDocument/2006/relationships/hyperlink" Target="https://docs.djangoproject.com/en/1.1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hyperlink" Target="https://github.com/noah-dev/pykc_django_talk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F6679-CFC1-411B-91CC-11DD7AC3F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HackKC.org – Hack for Civic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F4018-6ED1-43E0-824C-08B1AF966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48211"/>
            <a:ext cx="7330248" cy="4578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Join Code For KC for a hackathon where we tackle and solve community problems</a:t>
            </a:r>
          </a:p>
          <a:p>
            <a:r>
              <a:rPr lang="en-US" sz="3200" dirty="0"/>
              <a:t>Open source projects; design &amp; code solutions to solve practical problems</a:t>
            </a:r>
          </a:p>
          <a:p>
            <a:r>
              <a:rPr lang="en-US" sz="3200" dirty="0"/>
              <a:t>Join us for an exciting two day event, September 23</a:t>
            </a:r>
            <a:r>
              <a:rPr lang="en-US" sz="3200" baseline="30000" dirty="0"/>
              <a:t>rd</a:t>
            </a:r>
            <a:r>
              <a:rPr lang="en-US" sz="3200" dirty="0"/>
              <a:t> and 24</a:t>
            </a:r>
            <a:r>
              <a:rPr lang="en-US" sz="3200" baseline="30000" dirty="0"/>
              <a:t>th</a:t>
            </a:r>
            <a:endParaRPr lang="en-US" sz="3200" dirty="0"/>
          </a:p>
          <a:p>
            <a:r>
              <a:rPr lang="en-US" sz="3200" dirty="0"/>
              <a:t>Available projects (so far) on HackKC.org</a:t>
            </a:r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8C6C8FD8-0F4E-4921-87E4-51CDE23E3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794" y="300764"/>
            <a:ext cx="1169332" cy="116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FBE4D-FF2D-48EF-827F-414862D36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164" y="1267250"/>
            <a:ext cx="4407444" cy="44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9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79D3-C7B4-411C-9AAF-F8179839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D11B-60FD-4E37-81D4-91BD7FD2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have some basic experience with: 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HTML &amp; CSS</a:t>
            </a:r>
          </a:p>
          <a:p>
            <a:r>
              <a:rPr lang="en-US" dirty="0"/>
              <a:t>Using terminal commands (CLI)</a:t>
            </a:r>
          </a:p>
          <a:p>
            <a:pPr marL="0" indent="0">
              <a:buNone/>
            </a:pPr>
            <a:r>
              <a:rPr lang="en-US" dirty="0"/>
              <a:t>Make sure to install Django:</a:t>
            </a:r>
          </a:p>
          <a:p>
            <a:r>
              <a:rPr lang="en-US" dirty="0"/>
              <a:t>pip install django</a:t>
            </a:r>
          </a:p>
        </p:txBody>
      </p:sp>
      <p:pic>
        <p:nvPicPr>
          <p:cNvPr id="10" name="Graphic 9" descr="Checklist">
            <a:extLst>
              <a:ext uri="{FF2B5EF4-FFF2-40B4-BE49-F238E27FC236}">
                <a16:creationId xmlns:a16="http://schemas.microsoft.com/office/drawing/2014/main" id="{FFE13DA2-04B1-4195-9BE8-4E65EDC8E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140345"/>
            <a:ext cx="1490168" cy="14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39318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Agenda: 5 Steps</a:t>
            </a:r>
          </a:p>
          <a:p>
            <a:r>
              <a:rPr lang="en-US" dirty="0"/>
              <a:t>Create the structure for app</a:t>
            </a:r>
          </a:p>
          <a:p>
            <a:r>
              <a:rPr lang="en-US" dirty="0"/>
              <a:t>Basic routes and view in the app</a:t>
            </a:r>
          </a:p>
          <a:p>
            <a:r>
              <a:rPr lang="en-US" dirty="0"/>
              <a:t>Make model and migrate to the database</a:t>
            </a:r>
          </a:p>
          <a:p>
            <a:r>
              <a:rPr lang="en-US" dirty="0"/>
              <a:t>Create HTML templates, including styling</a:t>
            </a:r>
          </a:p>
          <a:p>
            <a:r>
              <a:rPr lang="en-US" dirty="0"/>
              <a:t>Update the view to handle user input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81855E-D92B-4082-85B9-1F327309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1550436"/>
            <a:ext cx="4309110" cy="186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AB7173-EEBF-4B70-95D5-73714562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2" y="3582583"/>
            <a:ext cx="4309110" cy="2010918"/>
          </a:xfrm>
          <a:prstGeom prst="rect">
            <a:avLst/>
          </a:prstGeom>
        </p:spPr>
      </p:pic>
      <p:pic>
        <p:nvPicPr>
          <p:cNvPr id="12" name="Graphic 11" descr="Tools">
            <a:extLst>
              <a:ext uri="{FF2B5EF4-FFF2-40B4-BE49-F238E27FC236}">
                <a16:creationId xmlns:a16="http://schemas.microsoft.com/office/drawing/2014/main" id="{1CAB2B4B-52BD-44C2-A6C8-CDEDF16EC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61" y="325359"/>
            <a:ext cx="1120139" cy="11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the needed Folders &amp; Files</a:t>
            </a:r>
            <a:endParaRPr lang="en-US" b="1" dirty="0"/>
          </a:p>
          <a:p>
            <a:r>
              <a:rPr lang="en-US" b="1" dirty="0"/>
              <a:t>django-admin startproject demo</a:t>
            </a:r>
          </a:p>
          <a:p>
            <a:r>
              <a:rPr lang="en-US" b="1" dirty="0"/>
              <a:t>python manage.py startapp todo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demo</a:t>
            </a:r>
            <a:r>
              <a:rPr lang="en-US" dirty="0"/>
              <a:t> folder will contain the main project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todo</a:t>
            </a:r>
            <a:r>
              <a:rPr lang="en-US" dirty="0"/>
              <a:t> folder will contain the app, managed by main project.</a:t>
            </a:r>
          </a:p>
          <a:p>
            <a:r>
              <a:rPr lang="en-US" dirty="0"/>
              <a:t>Run server: </a:t>
            </a:r>
            <a:r>
              <a:rPr lang="en-US" b="1" dirty="0"/>
              <a:t>python manage.py </a:t>
            </a:r>
            <a:r>
              <a:rPr lang="en-US" b="1" dirty="0" err="1"/>
              <a:t>runserver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8A62A-54CD-44D2-9CE5-2A710D36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1548211"/>
            <a:ext cx="2901438" cy="4300139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CFFB0F53-0AB1-42DE-A4B9-0F8ED8838F43}"/>
              </a:ext>
            </a:extLst>
          </p:cNvPr>
          <p:cNvSpPr/>
          <p:nvPr/>
        </p:nvSpPr>
        <p:spPr>
          <a:xfrm>
            <a:off x="9275754" y="2564805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CC99169-5B11-484C-85B8-EA1036E42008}"/>
              </a:ext>
            </a:extLst>
          </p:cNvPr>
          <p:cNvSpPr/>
          <p:nvPr/>
        </p:nvSpPr>
        <p:spPr>
          <a:xfrm>
            <a:off x="9275754" y="3698280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D4980501-1C27-4F36-B9DE-0707FCF6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54" y="299857"/>
            <a:ext cx="1171146" cy="11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uiExpan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9A0F-87D8-42DB-B0A8-BEB4EB9A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EC25-E862-44FA-A3ED-659E9181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Holds key configurations for the project</a:t>
            </a:r>
          </a:p>
          <a:p>
            <a:r>
              <a:rPr lang="en-US" dirty="0"/>
              <a:t>Include the </a:t>
            </a:r>
            <a:r>
              <a:rPr lang="en-US" dirty="0" err="1"/>
              <a:t>todo</a:t>
            </a:r>
            <a:r>
              <a:rPr lang="en-US" dirty="0"/>
              <a:t> app within the project</a:t>
            </a:r>
          </a:p>
          <a:p>
            <a:r>
              <a:rPr lang="en-US" dirty="0"/>
              <a:t>Set time zone to </a:t>
            </a:r>
            <a:r>
              <a:rPr lang="en-US" u="sng" dirty="0"/>
              <a:t>America/Chicago</a:t>
            </a:r>
            <a:r>
              <a:rPr lang="en-US" dirty="0"/>
              <a:t> (Central Time)</a:t>
            </a:r>
          </a:p>
        </p:txBody>
      </p:sp>
      <p:pic>
        <p:nvPicPr>
          <p:cNvPr id="5" name="Graphic 4" descr="Single gear">
            <a:extLst>
              <a:ext uri="{FF2B5EF4-FFF2-40B4-BE49-F238E27FC236}">
                <a16:creationId xmlns:a16="http://schemas.microsoft.com/office/drawing/2014/main" id="{5A3D5D10-7AE6-4DF6-9CDA-092E63BB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47" y="269903"/>
            <a:ext cx="1231053" cy="123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CB694-AD3B-4E4D-A608-A3FCCF77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3178598"/>
            <a:ext cx="3815547" cy="257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0B216-E7AA-4529-805D-99363E450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085" y="3178597"/>
            <a:ext cx="3432657" cy="25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page to load at which URL? Routes!</a:t>
            </a:r>
          </a:p>
          <a:p>
            <a:r>
              <a:rPr lang="en-US" i="1" dirty="0"/>
              <a:t>urls.py</a:t>
            </a:r>
            <a:r>
              <a:rPr lang="en-US" dirty="0"/>
              <a:t> in </a:t>
            </a:r>
            <a:r>
              <a:rPr lang="en-US" i="1" dirty="0"/>
              <a:t>demo</a:t>
            </a:r>
            <a:r>
              <a:rPr lang="en-US" dirty="0"/>
              <a:t> and </a:t>
            </a:r>
            <a:r>
              <a:rPr lang="en-US" i="1" dirty="0"/>
              <a:t>urls.py in todo</a:t>
            </a:r>
            <a:endParaRPr lang="en-US" dirty="0"/>
          </a:p>
          <a:p>
            <a:r>
              <a:rPr lang="en-US" dirty="0"/>
              <a:t>Direct requested URL to function in </a:t>
            </a:r>
            <a:r>
              <a:rPr lang="en-US" i="1" dirty="0"/>
              <a:t>views.py</a:t>
            </a:r>
          </a:p>
          <a:p>
            <a:r>
              <a:rPr lang="en-US" dirty="0"/>
              <a:t>Call a function to provide HTTP Response</a:t>
            </a:r>
          </a:p>
        </p:txBody>
      </p:sp>
      <p:pic>
        <p:nvPicPr>
          <p:cNvPr id="6" name="Graphic 5" descr="Return">
            <a:extLst>
              <a:ext uri="{FF2B5EF4-FFF2-40B4-BE49-F238E27FC236}">
                <a16:creationId xmlns:a16="http://schemas.microsoft.com/office/drawing/2014/main" id="{B483F139-6C55-4C49-A205-E1759CDF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96" y="325439"/>
            <a:ext cx="1222930" cy="1222930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0199CD04-D0C4-4E38-8167-DE63593D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461" y="633811"/>
            <a:ext cx="914400" cy="91440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993F8F8-54EF-40CC-AB8E-C6DCB51043E9}"/>
              </a:ext>
            </a:extLst>
          </p:cNvPr>
          <p:cNvSpPr/>
          <p:nvPr/>
        </p:nvSpPr>
        <p:spPr>
          <a:xfrm>
            <a:off x="8676861" y="222648"/>
            <a:ext cx="2134014" cy="885429"/>
          </a:xfrm>
          <a:prstGeom prst="wedgeRectCallout">
            <a:avLst>
              <a:gd name="adj1" fmla="val -55582"/>
              <a:gd name="adj2" fmla="val 20008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me page at oursite.com/todo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4A7CCE7-0C7D-4228-9798-82D503295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507" y="1554997"/>
            <a:ext cx="646768" cy="768036"/>
          </a:xfrm>
          <a:prstGeom prst="rect">
            <a:avLst/>
          </a:prstGeo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07A295A-0A66-4259-BFE4-5A87729494AC}"/>
              </a:ext>
            </a:extLst>
          </p:cNvPr>
          <p:cNvSpPr/>
          <p:nvPr/>
        </p:nvSpPr>
        <p:spPr>
          <a:xfrm>
            <a:off x="8673272" y="1439308"/>
            <a:ext cx="2134014" cy="885429"/>
          </a:xfrm>
          <a:prstGeom prst="wedgeRectCallout">
            <a:avLst>
              <a:gd name="adj1" fmla="val 57045"/>
              <a:gd name="adj2" fmla="val 20725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</a:t>
            </a:r>
            <a:r>
              <a:rPr lang="en-US" i="1" dirty="0"/>
              <a:t>urls.py </a:t>
            </a:r>
            <a:r>
              <a:rPr lang="en-US" dirty="0"/>
              <a:t>in </a:t>
            </a:r>
            <a:r>
              <a:rPr lang="en-US" i="1" dirty="0"/>
              <a:t>demo</a:t>
            </a:r>
            <a:endParaRPr lang="en-US" dirty="0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E0E02DE5-A073-464D-A5D2-23B5CB488F04}"/>
              </a:ext>
            </a:extLst>
          </p:cNvPr>
          <p:cNvSpPr/>
          <p:nvPr/>
        </p:nvSpPr>
        <p:spPr>
          <a:xfrm rot="10800000" flipH="1">
            <a:off x="10868025" y="63285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CC74CA8C-C562-4E86-901E-5946A20BDC94}"/>
              </a:ext>
            </a:extLst>
          </p:cNvPr>
          <p:cNvSpPr/>
          <p:nvPr/>
        </p:nvSpPr>
        <p:spPr>
          <a:xfrm flipH="1" flipV="1">
            <a:off x="7886286" y="184360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85A339-984B-448D-9251-4926318F611D}"/>
              </a:ext>
            </a:extLst>
          </p:cNvPr>
          <p:cNvSpPr/>
          <p:nvPr/>
        </p:nvSpPr>
        <p:spPr>
          <a:xfrm>
            <a:off x="7886286" y="2603500"/>
            <a:ext cx="1264064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to todo app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17C58B-FEC0-461E-B098-34BAE0201C05}"/>
              </a:ext>
            </a:extLst>
          </p:cNvPr>
          <p:cNvSpPr/>
          <p:nvPr/>
        </p:nvSpPr>
        <p:spPr>
          <a:xfrm>
            <a:off x="9274175" y="2831784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4B71E-0DF8-43E5-9AA3-D85A6B1ACF7F}"/>
              </a:ext>
            </a:extLst>
          </p:cNvPr>
          <p:cNvSpPr/>
          <p:nvPr/>
        </p:nvSpPr>
        <p:spPr>
          <a:xfrm>
            <a:off x="9709149" y="2603500"/>
            <a:ext cx="1825625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</a:t>
            </a:r>
            <a:r>
              <a:rPr lang="en-US" i="1" dirty="0"/>
              <a:t> urls.py in todo</a:t>
            </a:r>
            <a:endParaRPr lang="en-US" dirty="0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0B49EC83-9B10-4726-B45E-BF22F0DA0341}"/>
              </a:ext>
            </a:extLst>
          </p:cNvPr>
          <p:cNvSpPr/>
          <p:nvPr/>
        </p:nvSpPr>
        <p:spPr>
          <a:xfrm rot="16200000" flipH="1">
            <a:off x="10817226" y="3570009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5CAF2-6AB0-4F29-9F5D-71D79CDC1971}"/>
              </a:ext>
            </a:extLst>
          </p:cNvPr>
          <p:cNvSpPr/>
          <p:nvPr/>
        </p:nvSpPr>
        <p:spPr>
          <a:xfrm>
            <a:off x="8798339" y="3669663"/>
            <a:ext cx="2008947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</a:t>
            </a:r>
            <a:r>
              <a:rPr lang="en-US" u="sng" dirty="0"/>
              <a:t>index()</a:t>
            </a:r>
            <a:r>
              <a:rPr lang="en-US" dirty="0"/>
              <a:t> from </a:t>
            </a:r>
            <a:r>
              <a:rPr lang="en-US" i="1" dirty="0"/>
              <a:t>views.py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86566-7422-4E95-8915-4E530C5EC049}"/>
              </a:ext>
            </a:extLst>
          </p:cNvPr>
          <p:cNvSpPr/>
          <p:nvPr/>
        </p:nvSpPr>
        <p:spPr>
          <a:xfrm>
            <a:off x="7947025" y="4671251"/>
            <a:ext cx="2301876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HTTP response and show Page</a:t>
            </a:r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0E8C29F5-84B9-49A8-B6CD-949D6AA9F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0374" y="4694111"/>
            <a:ext cx="914400" cy="9144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0099D4C-30BC-40EF-84C7-72FDB6EE324C}"/>
              </a:ext>
            </a:extLst>
          </p:cNvPr>
          <p:cNvSpPr/>
          <p:nvPr/>
        </p:nvSpPr>
        <p:spPr>
          <a:xfrm>
            <a:off x="10350181" y="4979226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B02E7AE0-8343-43D2-9789-7D3A3C37EE14}"/>
              </a:ext>
            </a:extLst>
          </p:cNvPr>
          <p:cNvSpPr/>
          <p:nvPr/>
        </p:nvSpPr>
        <p:spPr>
          <a:xfrm flipH="1" flipV="1">
            <a:off x="7947025" y="3999005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539291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views.py</a:t>
            </a:r>
            <a:r>
              <a:rPr lang="en-US" dirty="0"/>
              <a:t> determines content served to user</a:t>
            </a:r>
            <a:endParaRPr lang="en-US" i="1" dirty="0"/>
          </a:p>
          <a:p>
            <a:r>
              <a:rPr lang="en-US" dirty="0"/>
              <a:t>Returns an HTTP response which is interpreted by the user’s browser</a:t>
            </a:r>
          </a:p>
          <a:p>
            <a:r>
              <a:rPr lang="en-US" dirty="0"/>
              <a:t>Many different ways to return, ranging from simple text, HTML template, to JSON. </a:t>
            </a:r>
          </a:p>
          <a:p>
            <a:r>
              <a:rPr lang="en-US" dirty="0"/>
              <a:t>Can also accept user input via GET/POST request</a:t>
            </a:r>
          </a:p>
        </p:txBody>
      </p:sp>
      <p:pic>
        <p:nvPicPr>
          <p:cNvPr id="5" name="Graphic 4" descr="Binoculars">
            <a:extLst>
              <a:ext uri="{FF2B5EF4-FFF2-40B4-BE49-F238E27FC236}">
                <a16:creationId xmlns:a16="http://schemas.microsoft.com/office/drawing/2014/main" id="{49D6EC03-EC40-4643-877D-E5636054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457" y="325439"/>
            <a:ext cx="1180368" cy="1180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00AE7-1FC5-442D-8457-DD978B37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387" y="1548211"/>
            <a:ext cx="4134424" cy="96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600DF-BE4A-4522-A03B-873746529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811" y="2512629"/>
            <a:ext cx="4162999" cy="32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ED93-3027-4F42-A4D7-95A8B5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– 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894F-390B-49A7-9BF8-B2643F36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imagine how the an item would look in our </a:t>
            </a:r>
            <a:r>
              <a:rPr lang="en-US" dirty="0" err="1"/>
              <a:t>Todo</a:t>
            </a:r>
            <a:r>
              <a:rPr lang="en-US" dirty="0"/>
              <a:t> app</a:t>
            </a:r>
          </a:p>
          <a:p>
            <a:r>
              <a:rPr lang="en-US" dirty="0"/>
              <a:t>How do we represent something like this in the database?</a:t>
            </a:r>
          </a:p>
        </p:txBody>
      </p:sp>
      <p:pic>
        <p:nvPicPr>
          <p:cNvPr id="7" name="Graphic 6" descr="Table">
            <a:extLst>
              <a:ext uri="{FF2B5EF4-FFF2-40B4-BE49-F238E27FC236}">
                <a16:creationId xmlns:a16="http://schemas.microsoft.com/office/drawing/2014/main" id="{A89A757B-4AEB-4A96-9A8F-1A7F586D7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166757"/>
            <a:ext cx="1437346" cy="14373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0FDF34-9163-4C51-8D7C-C7046E442ED9}"/>
              </a:ext>
            </a:extLst>
          </p:cNvPr>
          <p:cNvGrpSpPr/>
          <p:nvPr/>
        </p:nvGrpSpPr>
        <p:grpSpPr>
          <a:xfrm>
            <a:off x="1699015" y="2690106"/>
            <a:ext cx="4176743" cy="2867087"/>
            <a:chOff x="1699015" y="2690106"/>
            <a:chExt cx="4176743" cy="286708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640E6DB-B155-420D-A5E9-F9545E95582C}"/>
                </a:ext>
              </a:extLst>
            </p:cNvPr>
            <p:cNvSpPr/>
            <p:nvPr/>
          </p:nvSpPr>
          <p:spPr>
            <a:xfrm>
              <a:off x="1699015" y="2690106"/>
              <a:ext cx="4176743" cy="2867087"/>
            </a:xfrm>
            <a:prstGeom prst="round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5BA490-D6DC-489F-B23B-C0F1256630F0}"/>
                </a:ext>
              </a:extLst>
            </p:cNvPr>
            <p:cNvSpPr/>
            <p:nvPr/>
          </p:nvSpPr>
          <p:spPr>
            <a:xfrm>
              <a:off x="1987033" y="3014571"/>
              <a:ext cx="1623371" cy="383458"/>
            </a:xfrm>
            <a:prstGeom prst="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Title: Get Milk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0E76E1-A91F-4402-A6B9-FAF98C6C4172}"/>
                </a:ext>
              </a:extLst>
            </p:cNvPr>
            <p:cNvSpPr/>
            <p:nvPr/>
          </p:nvSpPr>
          <p:spPr>
            <a:xfrm>
              <a:off x="1987032" y="3513068"/>
              <a:ext cx="1623371" cy="383458"/>
            </a:xfrm>
            <a:prstGeom prst="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Due: 8/27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30BE44-334B-41E1-948F-C62188E6BA05}"/>
                </a:ext>
              </a:extLst>
            </p:cNvPr>
            <p:cNvSpPr/>
            <p:nvPr/>
          </p:nvSpPr>
          <p:spPr>
            <a:xfrm>
              <a:off x="1987031" y="4006183"/>
              <a:ext cx="3599658" cy="1161651"/>
            </a:xfrm>
            <a:prstGeom prst="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Description:</a:t>
              </a:r>
            </a:p>
            <a:p>
              <a:r>
                <a:rPr lang="en-US" dirty="0"/>
                <a:t>I’m almost out of milk. I don’t want to eat cereal with water. </a:t>
              </a:r>
            </a:p>
          </p:txBody>
        </p:sp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05E55595-AD70-44AA-82D7-00FC4B4C7CCC}"/>
              </a:ext>
            </a:extLst>
          </p:cNvPr>
          <p:cNvSpPr/>
          <p:nvPr/>
        </p:nvSpPr>
        <p:spPr>
          <a:xfrm rot="10800000">
            <a:off x="6187073" y="3761699"/>
            <a:ext cx="803662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C47329-6D6C-4232-A423-881AE7665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05950"/>
              </p:ext>
            </p:extLst>
          </p:nvPr>
        </p:nvGraphicFramePr>
        <p:xfrm>
          <a:off x="7248955" y="2800718"/>
          <a:ext cx="4614839" cy="264586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38280">
                  <a:extLst>
                    <a:ext uri="{9D8B030D-6E8A-4147-A177-3AD203B41FA5}">
                      <a16:colId xmlns:a16="http://schemas.microsoft.com/office/drawing/2014/main" val="1127819126"/>
                    </a:ext>
                  </a:extLst>
                </a:gridCol>
                <a:gridCol w="838005">
                  <a:extLst>
                    <a:ext uri="{9D8B030D-6E8A-4147-A177-3AD203B41FA5}">
                      <a16:colId xmlns:a16="http://schemas.microsoft.com/office/drawing/2014/main" val="3719565176"/>
                    </a:ext>
                  </a:extLst>
                </a:gridCol>
                <a:gridCol w="2238554">
                  <a:extLst>
                    <a:ext uri="{9D8B030D-6E8A-4147-A177-3AD203B41FA5}">
                      <a16:colId xmlns:a16="http://schemas.microsoft.com/office/drawing/2014/main" val="240244380"/>
                    </a:ext>
                  </a:extLst>
                </a:gridCol>
              </a:tblGrid>
              <a:tr h="542741">
                <a:tc>
                  <a:txBody>
                    <a:bodyPr/>
                    <a:lstStyle/>
                    <a:p>
                      <a:r>
                        <a:rPr lang="en-US" sz="2800" b="1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30931"/>
                  </a:ext>
                </a:extLst>
              </a:tr>
              <a:tr h="542741">
                <a:tc>
                  <a:txBody>
                    <a:bodyPr/>
                    <a:lstStyle/>
                    <a:p>
                      <a:r>
                        <a:rPr lang="en-US" sz="2000" dirty="0"/>
                        <a:t>Get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I’m almost out of milk…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14209"/>
                  </a:ext>
                </a:extLst>
              </a:tr>
              <a:tr h="542741">
                <a:tc>
                  <a:txBody>
                    <a:bodyPr/>
                    <a:lstStyle/>
                    <a:p>
                      <a:r>
                        <a:rPr lang="en-US" sz="2000" dirty="0"/>
                        <a:t>Learn new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Learn new tools and build….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15007"/>
                  </a:ext>
                </a:extLst>
              </a:tr>
              <a:tr h="542741">
                <a:tc>
                  <a:txBody>
                    <a:bodyPr/>
                    <a:lstStyle/>
                    <a:p>
                      <a:r>
                        <a:rPr lang="en-US" sz="2000" dirty="0"/>
                        <a:t>Prepare for </a:t>
                      </a:r>
                      <a:r>
                        <a:rPr lang="en-US" sz="2000" dirty="0" err="1"/>
                        <a:t>PyKC</a:t>
                      </a:r>
                      <a:r>
                        <a:rPr lang="en-US" sz="2000" dirty="0"/>
                        <a:t> 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Need to prep &amp; practice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9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1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E2A7B-57C9-4685-B712-E91B33F8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16" y="3260738"/>
            <a:ext cx="3897442" cy="237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10702290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models.py </a:t>
            </a:r>
            <a:r>
              <a:rPr lang="en-US" dirty="0"/>
              <a:t>defines the structure, or schema, of table(s) in the database.</a:t>
            </a:r>
            <a:endParaRPr lang="en-US" i="1" dirty="0"/>
          </a:p>
          <a:p>
            <a:r>
              <a:rPr lang="en-US" dirty="0"/>
              <a:t>Defines how many fields, what kind of fields, and default value.</a:t>
            </a:r>
          </a:p>
          <a:p>
            <a:r>
              <a:rPr lang="en-US" dirty="0"/>
              <a:t>Also defines methods, like magic methods such as __str__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9FB878A5-1FD0-4272-B61E-F6186E33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57" y="295245"/>
            <a:ext cx="1180368" cy="11803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CE0D5C-7561-41AF-B8BF-74A527BF5ABF}"/>
              </a:ext>
            </a:extLst>
          </p:cNvPr>
          <p:cNvSpPr/>
          <p:nvPr/>
        </p:nvSpPr>
        <p:spPr>
          <a:xfrm>
            <a:off x="6448425" y="3920863"/>
            <a:ext cx="4985386" cy="1615736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CA141-383D-4861-904E-611EE0DB6FD7}"/>
              </a:ext>
            </a:extLst>
          </p:cNvPr>
          <p:cNvSpPr/>
          <p:nvPr/>
        </p:nvSpPr>
        <p:spPr>
          <a:xfrm>
            <a:off x="2368716" y="4246906"/>
            <a:ext cx="3037785" cy="937653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35713D-FD59-4D02-91C0-F2616A8DEE21}"/>
              </a:ext>
            </a:extLst>
          </p:cNvPr>
          <p:cNvSpPr/>
          <p:nvPr/>
        </p:nvSpPr>
        <p:spPr>
          <a:xfrm>
            <a:off x="5596860" y="4293936"/>
            <a:ext cx="793057" cy="843591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2508D-7DE0-46DD-B2EE-2145A7DE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933" y="3990856"/>
            <a:ext cx="4868370" cy="14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00EC-672E-4348-9E00-CF150C2E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to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9FAB-2E9D-4EE4-8D99-5A400A0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478904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the database accept new items</a:t>
            </a:r>
          </a:p>
          <a:p>
            <a:r>
              <a:rPr lang="en-US" b="1" dirty="0"/>
              <a:t>python manage.py makemigrations todo</a:t>
            </a:r>
          </a:p>
          <a:p>
            <a:r>
              <a:rPr lang="en-US" b="1" dirty="0"/>
              <a:t>python manage.py migrate</a:t>
            </a:r>
          </a:p>
          <a:p>
            <a:pPr marL="0" indent="0">
              <a:buNone/>
            </a:pPr>
            <a:r>
              <a:rPr lang="en-US" dirty="0"/>
              <a:t>We’ll also create a superuser (admin)</a:t>
            </a:r>
          </a:p>
          <a:p>
            <a:r>
              <a:rPr lang="en-US" b="1" dirty="0"/>
              <a:t>python manage.py createsuperuser</a:t>
            </a:r>
          </a:p>
          <a:p>
            <a:r>
              <a:rPr lang="en-US" dirty="0"/>
              <a:t>Enter username &amp; password </a:t>
            </a:r>
          </a:p>
        </p:txBody>
      </p:sp>
      <p:pic>
        <p:nvPicPr>
          <p:cNvPr id="7" name="Graphic 6" descr="Share">
            <a:extLst>
              <a:ext uri="{FF2B5EF4-FFF2-40B4-BE49-F238E27FC236}">
                <a16:creationId xmlns:a16="http://schemas.microsoft.com/office/drawing/2014/main" id="{216224A6-654F-4022-A0B8-5609D37F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325360"/>
            <a:ext cx="1120140" cy="1120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CD5D5-9C7E-4B82-9210-55F0F09D6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208" y="1548211"/>
            <a:ext cx="4229603" cy="17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8EA8E-14E3-4357-BF30-6E5E487D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24" y="3198045"/>
            <a:ext cx="7460084" cy="2458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database ready, lets add some items to it</a:t>
            </a:r>
          </a:p>
          <a:p>
            <a:r>
              <a:rPr lang="en-US" dirty="0"/>
              <a:t>Add code to </a:t>
            </a:r>
            <a:r>
              <a:rPr lang="en-US" i="1" dirty="0"/>
              <a:t>admin.py</a:t>
            </a:r>
            <a:r>
              <a:rPr lang="en-US" dirty="0"/>
              <a:t> to enable in admin view</a:t>
            </a:r>
          </a:p>
          <a:p>
            <a:r>
              <a:rPr lang="en-US" dirty="0"/>
              <a:t>Using superuser account, log in at localhost:8000/admin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7BF59-F6B7-4E10-BBFA-5149EC12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24" y="3266729"/>
            <a:ext cx="4806881" cy="25086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2F8698-59B9-4C52-901F-E5ED46C71E65}"/>
              </a:ext>
            </a:extLst>
          </p:cNvPr>
          <p:cNvGrpSpPr>
            <a:grpSpLocks noChangeAspect="1"/>
          </p:cNvGrpSpPr>
          <p:nvPr/>
        </p:nvGrpSpPr>
        <p:grpSpPr>
          <a:xfrm>
            <a:off x="731520" y="98783"/>
            <a:ext cx="1518669" cy="1371600"/>
            <a:chOff x="680720" y="149623"/>
            <a:chExt cx="1619914" cy="1471614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E7C93B75-3F4C-452E-BC7C-3F827EB7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0720" y="149623"/>
              <a:ext cx="1471616" cy="147161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E6E37-0D3A-4D50-A5C3-E0C320826F90}"/>
                </a:ext>
              </a:extLst>
            </p:cNvPr>
            <p:cNvGrpSpPr/>
            <p:nvPr/>
          </p:nvGrpSpPr>
          <p:grpSpPr>
            <a:xfrm rot="16200000">
              <a:off x="1385507" y="538828"/>
              <a:ext cx="933450" cy="896805"/>
              <a:chOff x="7088479" y="442259"/>
              <a:chExt cx="933450" cy="89680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10F9C37-7D4B-41CB-96AA-569DFCA4F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88479" y="633016"/>
                <a:ext cx="933450" cy="504825"/>
              </a:xfrm>
              <a:prstGeom prst="rect">
                <a:avLst/>
              </a:prstGeom>
            </p:spPr>
          </p:pic>
          <p:pic>
            <p:nvPicPr>
              <p:cNvPr id="10" name="Graphic 9" descr="Key">
                <a:extLst>
                  <a:ext uri="{FF2B5EF4-FFF2-40B4-BE49-F238E27FC236}">
                    <a16:creationId xmlns:a16="http://schemas.microsoft.com/office/drawing/2014/main" id="{9C9ADEB8-FD73-452A-B28E-870C98C1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10835" y="442259"/>
                <a:ext cx="896805" cy="8968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91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E9F5B-B37A-46B8-930D-367668A8E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5000" pencil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1654934" y="-1353518"/>
            <a:ext cx="8882130" cy="896720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12914-D071-469B-BB13-502B1521A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1862"/>
            <a:ext cx="9144000" cy="2460625"/>
          </a:xfrm>
        </p:spPr>
        <p:txBody>
          <a:bodyPr>
            <a:normAutofit/>
          </a:bodyPr>
          <a:lstStyle/>
          <a:p>
            <a:r>
              <a:rPr lang="en-US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Build a Web App with Django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B1EDD-C766-4B45-BD64-9D01E1EA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458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Slides &amp; Code: 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https://github.com/noah-dev/pykc_django_talk</a:t>
            </a:r>
          </a:p>
        </p:txBody>
      </p:sp>
    </p:spTree>
    <p:extLst>
      <p:ext uri="{BB962C8B-B14F-4D97-AF65-F5344CB8AC3E}">
        <p14:creationId xmlns:p14="http://schemas.microsoft.com/office/powerpoint/2010/main" val="235729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add some structure with HTML Templates</a:t>
            </a:r>
          </a:p>
          <a:p>
            <a:r>
              <a:rPr lang="en-US" dirty="0"/>
              <a:t>Double curly braces signify variables (e.g. </a:t>
            </a:r>
            <a:r>
              <a:rPr lang="en-US" u="sng" dirty="0"/>
              <a:t>{{ title }}</a:t>
            </a:r>
            <a:r>
              <a:rPr lang="en-US" dirty="0"/>
              <a:t> )</a:t>
            </a:r>
          </a:p>
          <a:p>
            <a:r>
              <a:rPr lang="en-US" dirty="0"/>
              <a:t>Single curly with percent signify logic (e.g. </a:t>
            </a:r>
            <a:r>
              <a:rPr lang="en-US" u="sng" dirty="0"/>
              <a:t>{% for item in items %}</a:t>
            </a:r>
            <a:r>
              <a:rPr lang="en-US" dirty="0"/>
              <a:t> 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B68587-96A4-4181-B6C1-8AFDAEEA9C52}"/>
              </a:ext>
            </a:extLst>
          </p:cNvPr>
          <p:cNvSpPr txBox="1">
            <a:spLocks/>
          </p:cNvSpPr>
          <p:nvPr/>
        </p:nvSpPr>
        <p:spPr>
          <a:xfrm>
            <a:off x="815851" y="484987"/>
            <a:ext cx="1241549" cy="79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2B9AD1"/>
                </a:solidFill>
              </a:rPr>
              <a:t>&lt;/&gt;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98E65-CDD2-47FA-BAFE-28322515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3220328"/>
            <a:ext cx="5359804" cy="2701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B0812-0DBF-4735-A52D-4D4615C5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20329"/>
            <a:ext cx="6234344" cy="21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add some styling to polish it.</a:t>
            </a:r>
          </a:p>
          <a:p>
            <a:r>
              <a:rPr lang="en-US" dirty="0"/>
              <a:t>Django stores static assets separate from templates</a:t>
            </a:r>
          </a:p>
          <a:p>
            <a:r>
              <a:rPr lang="en-US" dirty="0"/>
              <a:t>To add to HTML template, use </a:t>
            </a:r>
            <a:r>
              <a:rPr lang="en-US" u="sng" dirty="0"/>
              <a:t>{ % load static % }</a:t>
            </a:r>
            <a:r>
              <a:rPr lang="en-US" dirty="0"/>
              <a:t> block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16F13-5B4C-4B29-B1F0-C3730CB8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04" y="3329126"/>
            <a:ext cx="9660307" cy="2388062"/>
          </a:xfrm>
          <a:prstGeom prst="rect">
            <a:avLst/>
          </a:prstGeom>
        </p:spPr>
      </p:pic>
      <p:pic>
        <p:nvPicPr>
          <p:cNvPr id="6" name="Graphic 5" descr="Paint">
            <a:extLst>
              <a:ext uri="{FF2B5EF4-FFF2-40B4-BE49-F238E27FC236}">
                <a16:creationId xmlns:a16="http://schemas.microsoft.com/office/drawing/2014/main" id="{357CC7B0-58A5-42C6-A35D-95902CD0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2" y="286282"/>
            <a:ext cx="1198296" cy="11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(POST request)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accept user input, we’ll use an HTTP POST Request</a:t>
            </a:r>
          </a:p>
          <a:p>
            <a:r>
              <a:rPr lang="en-US" dirty="0"/>
              <a:t>Create a form in HTML template, set to POST</a:t>
            </a:r>
          </a:p>
          <a:p>
            <a:r>
              <a:rPr lang="en-US" dirty="0"/>
              <a:t>Create code in views.py to accept &amp; process the POST request </a:t>
            </a: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37992B11-EC17-4A4F-9DA1-69F80776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1" y="359761"/>
            <a:ext cx="1051338" cy="10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5176AC-F00B-4F28-A23F-B93439DB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266" y="3204839"/>
            <a:ext cx="9715545" cy="243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0C75-1250-4583-96C3-CE808769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266" y="3204839"/>
            <a:ext cx="7714994" cy="243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EA63F-15A3-4A0B-B4A2-E8308C313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66" y="3212508"/>
            <a:ext cx="5259797" cy="24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E522-4CC0-4C94-8E90-44C07D7D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470BD-14D8-41E4-B3C8-F3C22013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setup the app using django-admin</a:t>
            </a:r>
          </a:p>
          <a:p>
            <a:r>
              <a:rPr lang="en-US" dirty="0"/>
              <a:t>We created routes &amp; views to display a basic page</a:t>
            </a:r>
          </a:p>
          <a:p>
            <a:r>
              <a:rPr lang="en-US" dirty="0"/>
              <a:t>We set a model and which setup the table &amp; fields in the database</a:t>
            </a:r>
          </a:p>
          <a:p>
            <a:r>
              <a:rPr lang="en-US" dirty="0"/>
              <a:t>We migrated the database, setup the admin, and added items</a:t>
            </a:r>
          </a:p>
          <a:p>
            <a:r>
              <a:rPr lang="en-US" dirty="0"/>
              <a:t>We setup the view to show the items, and added styling</a:t>
            </a:r>
          </a:p>
          <a:p>
            <a:r>
              <a:rPr lang="en-US" dirty="0"/>
              <a:t>We enabled user input by adding front-end mark-up &amp; back-end code</a:t>
            </a:r>
          </a:p>
        </p:txBody>
      </p:sp>
      <p:pic>
        <p:nvPicPr>
          <p:cNvPr id="5" name="Graphic 4" descr="Refresh">
            <a:extLst>
              <a:ext uri="{FF2B5EF4-FFF2-40B4-BE49-F238E27FC236}">
                <a16:creationId xmlns:a16="http://schemas.microsoft.com/office/drawing/2014/main" id="{91B7057E-3BAC-450F-80DC-FA23A14A0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944" y="265202"/>
            <a:ext cx="1240456" cy="12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8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58C0-B016-41D0-887E-7431216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B586-F3B4-4833-9FCA-9ED3E6F0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taking a look at tutorials and official docs</a:t>
            </a:r>
          </a:p>
          <a:p>
            <a:r>
              <a:rPr lang="en-US" dirty="0"/>
              <a:t>See resources slide</a:t>
            </a:r>
          </a:p>
          <a:p>
            <a:pPr marL="0" indent="0">
              <a:buNone/>
            </a:pPr>
            <a:r>
              <a:rPr lang="en-US" dirty="0"/>
              <a:t>The “complete” field is practically unused</a:t>
            </a:r>
          </a:p>
          <a:p>
            <a:r>
              <a:rPr lang="en-US" dirty="0"/>
              <a:t>Add feature to let user mark items as complete</a:t>
            </a:r>
          </a:p>
          <a:p>
            <a:pPr marL="0" indent="0">
              <a:buNone/>
            </a:pPr>
            <a:r>
              <a:rPr lang="en-US" dirty="0"/>
              <a:t>Items can only be displayed</a:t>
            </a:r>
          </a:p>
          <a:p>
            <a:r>
              <a:rPr lang="en-US" dirty="0"/>
              <a:t>Allow for items to be deleted or modified</a:t>
            </a:r>
          </a:p>
          <a:p>
            <a:pPr lvl="1"/>
            <a:endParaRPr lang="en-US" dirty="0"/>
          </a:p>
        </p:txBody>
      </p:sp>
      <p:pic>
        <p:nvPicPr>
          <p:cNvPr id="5" name="Graphic 4" descr="Compass">
            <a:extLst>
              <a:ext uri="{FF2B5EF4-FFF2-40B4-BE49-F238E27FC236}">
                <a16:creationId xmlns:a16="http://schemas.microsoft.com/office/drawing/2014/main" id="{A8BC5F31-998A-46D4-BBF6-5FCF59F39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98" y="256978"/>
            <a:ext cx="1256902" cy="12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Official Django Tutorial</a:t>
            </a:r>
          </a:p>
          <a:p>
            <a:r>
              <a:rPr lang="en-US" dirty="0">
                <a:hlinkClick r:id="rId2"/>
              </a:rPr>
              <a:t>https://docs.djangoproject.com/en/1.11/intro/tutorial01/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Django Girls Tutorial: </a:t>
            </a:r>
          </a:p>
          <a:p>
            <a:r>
              <a:rPr lang="en-US" dirty="0">
                <a:hlinkClick r:id="rId3"/>
              </a:rPr>
              <a:t>https://tutorial.djangogirls.org/en/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YouTube Tutorial By </a:t>
            </a:r>
            <a:r>
              <a:rPr lang="en-US" i="1" dirty="0"/>
              <a:t>thenewboston</a:t>
            </a:r>
          </a:p>
          <a:p>
            <a:r>
              <a:rPr lang="en-US" dirty="0">
                <a:hlinkClick r:id="rId4"/>
              </a:rPr>
              <a:t>https://www.youtube.com/watch?v=qgGIqRFvFFk&amp;list=PL6gx4Cwl9DGBlmzzFcLgDhKTTfNLfX1IK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13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Django Docs:</a:t>
            </a:r>
          </a:p>
          <a:p>
            <a:r>
              <a:rPr lang="en-US" dirty="0">
                <a:hlinkClick r:id="rId2"/>
              </a:rPr>
              <a:t>https://docs.djangoproject.com/en/1.11/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Deploying to Heroku</a:t>
            </a:r>
          </a:p>
          <a:p>
            <a:r>
              <a:rPr lang="en-US" dirty="0">
                <a:hlinkClick r:id="rId3"/>
              </a:rPr>
              <a:t>https://devcenter.heroku.com/articles/deploying-python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slides &amp; the demo’s code:</a:t>
            </a:r>
          </a:p>
          <a:p>
            <a:r>
              <a:rPr lang="en-US" dirty="0">
                <a:hlinkClick r:id="rId4"/>
              </a:rPr>
              <a:t>https://github.com/noah-dev/pykc_django_talk</a:t>
            </a:r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6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2EF8-6E6A-4D8A-81C0-20BFAA46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2759-83E3-4CBA-8C27-562DF097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attending! Have any questions? Fire away!</a:t>
            </a:r>
          </a:p>
          <a:p>
            <a:r>
              <a:rPr lang="en-US" dirty="0"/>
              <a:t>I’ll be here for the rest of the meetup – please come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FD52-B527-4299-B71C-EED818A0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80" y="2533495"/>
            <a:ext cx="6891640" cy="3445820"/>
          </a:xfrm>
          <a:prstGeom prst="rect">
            <a:avLst/>
          </a:prstGeom>
        </p:spPr>
      </p:pic>
      <p:pic>
        <p:nvPicPr>
          <p:cNvPr id="6" name="Graphic 5" descr="Chat">
            <a:extLst>
              <a:ext uri="{FF2B5EF4-FFF2-40B4-BE49-F238E27FC236}">
                <a16:creationId xmlns:a16="http://schemas.microsoft.com/office/drawing/2014/main" id="{C9B44E44-E800-47EE-B90C-36BCFC36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43" y="216912"/>
            <a:ext cx="1337035" cy="13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Deploy! To Heroku!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Deploying online will require additional steps. For Heroku:</a:t>
            </a:r>
          </a:p>
          <a:p>
            <a:pPr>
              <a:buBlip>
                <a:blip r:embed="rId2"/>
              </a:buBlip>
            </a:pPr>
            <a:r>
              <a:rPr lang="en-US" dirty="0"/>
              <a:t>Setup a python virtualenv (required for Heroku)</a:t>
            </a:r>
          </a:p>
          <a:p>
            <a:pPr>
              <a:buBlip>
                <a:blip r:embed="rId2"/>
              </a:buBlip>
            </a:pPr>
            <a:r>
              <a:rPr lang="en-US" dirty="0"/>
              <a:t>Install django-toolbelt module and whitenoise modules</a:t>
            </a:r>
          </a:p>
          <a:p>
            <a:pPr>
              <a:buBlip>
                <a:blip r:embed="rId2"/>
              </a:buBlip>
            </a:pPr>
            <a:r>
              <a:rPr lang="en-US" dirty="0"/>
              <a:t>Update </a:t>
            </a:r>
            <a:r>
              <a:rPr lang="en-US" i="1" dirty="0"/>
              <a:t>settings.py</a:t>
            </a:r>
            <a:r>
              <a:rPr lang="en-US" dirty="0"/>
              <a:t> to setup Postgres, static collect, &amp; ENV secret key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the a procfile and setup wsgi.py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requirements.txt to list dependencies</a:t>
            </a:r>
          </a:p>
          <a:p>
            <a:pPr>
              <a:buBlip>
                <a:blip r:embed="rId2"/>
              </a:buBlip>
            </a:pPr>
            <a:r>
              <a:rPr lang="en-US" dirty="0"/>
              <a:t>Push to Heroku repo, build, and migrate database. Deployed!</a:t>
            </a:r>
          </a:p>
        </p:txBody>
      </p:sp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DA87A215-F90C-4CF9-8784-1CD756FA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Virtualenv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Heroku needs it to retrieve and install the different python modules</a:t>
            </a:r>
          </a:p>
          <a:p>
            <a:r>
              <a:rPr lang="en-US" dirty="0"/>
              <a:t>Virtualenv creates a specific environment for each project.</a:t>
            </a:r>
          </a:p>
          <a:p>
            <a:r>
              <a:rPr lang="en-US" dirty="0"/>
              <a:t>For example, use different versions of a module for different projects</a:t>
            </a:r>
          </a:p>
          <a:p>
            <a:pPr marL="0" indent="0">
              <a:buNone/>
            </a:pPr>
            <a:r>
              <a:rPr lang="en-US" dirty="0"/>
              <a:t>Install virtualenv &amp; </a:t>
            </a:r>
            <a:r>
              <a:rPr lang="en-US" dirty="0" err="1"/>
              <a:t>virtualenvwrapper</a:t>
            </a:r>
            <a:r>
              <a:rPr lang="en-US" dirty="0"/>
              <a:t> (</a:t>
            </a:r>
            <a:r>
              <a:rPr lang="en-US" dirty="0" err="1"/>
              <a:t>virtualenvwrapper</a:t>
            </a:r>
            <a:r>
              <a:rPr lang="en-US" dirty="0"/>
              <a:t>-win for windows)</a:t>
            </a:r>
          </a:p>
          <a:p>
            <a:r>
              <a:rPr lang="en-US" dirty="0"/>
              <a:t>Navigate to project folder and do:</a:t>
            </a:r>
          </a:p>
          <a:p>
            <a:pPr lvl="1"/>
            <a:r>
              <a:rPr lang="en-US" b="1" dirty="0"/>
              <a:t>mkvirtualenv django_demo</a:t>
            </a:r>
          </a:p>
          <a:p>
            <a:pPr lvl="1"/>
            <a:r>
              <a:rPr lang="en-US" b="1" dirty="0"/>
              <a:t>workon django_demo </a:t>
            </a:r>
          </a:p>
          <a:p>
            <a:pPr lvl="1"/>
            <a:endParaRPr lang="en-US" dirty="0"/>
          </a:p>
        </p:txBody>
      </p:sp>
      <p:pic>
        <p:nvPicPr>
          <p:cNvPr id="7" name="Graphic 6" descr="Box">
            <a:extLst>
              <a:ext uri="{FF2B5EF4-FFF2-40B4-BE49-F238E27FC236}">
                <a16:creationId xmlns:a16="http://schemas.microsoft.com/office/drawing/2014/main" id="{E1C55DA9-A6AE-4A5A-B963-01754ADD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28" y="268943"/>
            <a:ext cx="1232972" cy="12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E99C-D959-4FE7-8611-0A2BFBE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656565"/>
                </a:solidFill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8D4-865F-420E-A2C4-3CB89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Website Application (Web App)? Why build a Web App?</a:t>
            </a:r>
          </a:p>
          <a:p>
            <a:pPr marL="0" indent="0">
              <a:buNone/>
            </a:pPr>
            <a:r>
              <a:rPr lang="en-US" dirty="0"/>
              <a:t>What tools are available? Why use Python &amp; Django?</a:t>
            </a:r>
          </a:p>
          <a:p>
            <a:pPr marL="0" indent="0">
              <a:buNone/>
            </a:pPr>
            <a:r>
              <a:rPr lang="en-US" dirty="0"/>
              <a:t>Building a basic </a:t>
            </a:r>
            <a:r>
              <a:rPr lang="en-US" dirty="0" err="1"/>
              <a:t>Todo</a:t>
            </a:r>
            <a:r>
              <a:rPr lang="en-US" dirty="0"/>
              <a:t> web app with Django:</a:t>
            </a:r>
          </a:p>
          <a:p>
            <a:r>
              <a:rPr lang="en-US" dirty="0"/>
              <a:t>Understand Django’s built-in utilities to setup the structure</a:t>
            </a:r>
          </a:p>
          <a:p>
            <a:r>
              <a:rPr lang="en-US" dirty="0"/>
              <a:t>Setup the Routes, Views, and Model</a:t>
            </a:r>
          </a:p>
          <a:p>
            <a:r>
              <a:rPr lang="en-US" dirty="0"/>
              <a:t>Create HTML Templates to use, including styling</a:t>
            </a:r>
          </a:p>
          <a:p>
            <a:r>
              <a:rPr lang="en-US" dirty="0"/>
              <a:t>Process POST requests for user input</a:t>
            </a:r>
          </a:p>
        </p:txBody>
      </p:sp>
      <p:pic>
        <p:nvPicPr>
          <p:cNvPr id="11" name="Graphic 10" descr="Blackboard">
            <a:extLst>
              <a:ext uri="{FF2B5EF4-FFF2-40B4-BE49-F238E27FC236}">
                <a16:creationId xmlns:a16="http://schemas.microsoft.com/office/drawing/2014/main" id="{075747E7-D9EA-451A-936A-5839FB6B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90" y="284958"/>
            <a:ext cx="1200942" cy="12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settings to set: secret key, host name, database, &amp; static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050BE-89EB-4A00-9F53-9F23B7B4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11" y="2006170"/>
            <a:ext cx="7430585" cy="39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66CC5-0BC3-4F84-989B-9777E4E5A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" r="1671" b="14146"/>
          <a:stretch/>
        </p:blipFill>
        <p:spPr>
          <a:xfrm>
            <a:off x="1875211" y="2080637"/>
            <a:ext cx="7419840" cy="1136688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16C6E656-254C-4FC0-89DC-BD7C60005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931" y="213742"/>
            <a:ext cx="1334469" cy="1334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DEA6C-F114-4230-97EB-821535367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r="5958"/>
          <a:stretch/>
        </p:blipFill>
        <p:spPr>
          <a:xfrm>
            <a:off x="1875211" y="3537286"/>
            <a:ext cx="7430585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2836-8D3B-49E8-90BA-5FCFD182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Procfile &amp; wsgi.py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C4451-7682-471F-B981-8948DE01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23" y="2873381"/>
            <a:ext cx="9286875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1F7-A476-4C9B-91BE-BBF6D61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23" y="3487850"/>
            <a:ext cx="6524625" cy="1114425"/>
          </a:xfrm>
          <a:prstGeom prst="rect">
            <a:avLst/>
          </a:prstGeom>
        </p:spPr>
      </p:pic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741B1C9B-5B09-4667-BFB7-A9D1470A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0" y="261141"/>
            <a:ext cx="1371940" cy="1371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D6DA-7045-4BA5-B186-B4ADFEF8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app will need a WSGI &amp; a static content server</a:t>
            </a:r>
          </a:p>
          <a:p>
            <a:r>
              <a:rPr lang="en-US" dirty="0"/>
              <a:t>gunicorn is a Web Server Gateway Interface, which enables python code to process incoming HTTP requests concurrently</a:t>
            </a:r>
          </a:p>
          <a:p>
            <a:r>
              <a:rPr lang="en-US" dirty="0"/>
              <a:t>whitenoise is a module that manages static assets, like images &amp; </a:t>
            </a:r>
            <a:r>
              <a:rPr lang="en-US" dirty="0" err="1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DB0F-363D-4A94-A85A-1B21B39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Installed modules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03F-258C-41D7-A3BB-5283CBD8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now, the following modules should be installed:</a:t>
            </a:r>
          </a:p>
          <a:p>
            <a:r>
              <a:rPr lang="en-US" dirty="0"/>
              <a:t>pip install django</a:t>
            </a:r>
          </a:p>
          <a:p>
            <a:r>
              <a:rPr lang="en-US" dirty="0"/>
              <a:t>pip install django-toolbelt</a:t>
            </a:r>
          </a:p>
          <a:p>
            <a:r>
              <a:rPr lang="en-US" dirty="0"/>
              <a:t>pip install whitenoise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Finally, </a:t>
            </a:r>
            <a:r>
              <a:rPr lang="en-US" b="1" dirty="0"/>
              <a:t>pip freeze &gt; requirements.txt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FB49-31E3-4125-97B3-EC34AE8B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3" y="2051408"/>
            <a:ext cx="4324350" cy="3571875"/>
          </a:xfrm>
          <a:prstGeom prst="rect">
            <a:avLst/>
          </a:prstGeom>
        </p:spPr>
      </p:pic>
      <p:pic>
        <p:nvPicPr>
          <p:cNvPr id="9" name="Graphic 8" descr="List">
            <a:extLst>
              <a:ext uri="{FF2B5EF4-FFF2-40B4-BE49-F238E27FC236}">
                <a16:creationId xmlns:a16="http://schemas.microsoft.com/office/drawing/2014/main" id="{EDFE69A9-2362-4946-A586-85D8D4ED7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140194"/>
            <a:ext cx="1490472" cy="1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Heroku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changes complete, create a new Heroku App</a:t>
            </a:r>
          </a:p>
          <a:p>
            <a:r>
              <a:rPr lang="en-US" dirty="0"/>
              <a:t>Setup a free Heroku account, install their CLI, &amp; create an application</a:t>
            </a:r>
          </a:p>
          <a:p>
            <a:r>
              <a:rPr lang="en-US" dirty="0"/>
              <a:t>Go to settings and add a pair of config </a:t>
            </a:r>
            <a:r>
              <a:rPr lang="en-US" dirty="0" err="1"/>
              <a:t>vars</a:t>
            </a:r>
            <a:r>
              <a:rPr lang="en-US" dirty="0"/>
              <a:t> (click “Reveal Config </a:t>
            </a:r>
            <a:r>
              <a:rPr lang="en-US" dirty="0" err="1"/>
              <a:t>Vars</a:t>
            </a:r>
            <a:r>
              <a:rPr lang="en-US" dirty="0"/>
              <a:t>”)</a:t>
            </a:r>
          </a:p>
          <a:p>
            <a:r>
              <a:rPr lang="en-US" dirty="0"/>
              <a:t>Set a “DJANGO_DEBUG” to “False”</a:t>
            </a:r>
          </a:p>
          <a:p>
            <a:r>
              <a:rPr lang="en-US" dirty="0"/>
              <a:t>Set the “SECRET_KEY” to a different secret key</a:t>
            </a:r>
          </a:p>
          <a:p>
            <a:r>
              <a:rPr lang="en-US" dirty="0"/>
              <a:t>There are a few utilities that can generate new keys. You can use: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A06FF9-9B8F-4121-B3FA-6F2E3E8184B3}"/>
              </a:ext>
            </a:extLst>
          </p:cNvPr>
          <p:cNvSpPr/>
          <p:nvPr/>
        </p:nvSpPr>
        <p:spPr>
          <a:xfrm>
            <a:off x="1743278" y="4589832"/>
            <a:ext cx="10439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import </a:t>
            </a:r>
            <a:r>
              <a:rPr lang="en-US" sz="2200" dirty="0" err="1"/>
              <a:t>string,random</a:t>
            </a:r>
            <a:r>
              <a:rPr lang="en-US" sz="2200" dirty="0"/>
              <a:t>; </a:t>
            </a:r>
            <a:r>
              <a:rPr lang="en-US" sz="2200" dirty="0" err="1"/>
              <a:t>uni</a:t>
            </a:r>
            <a:r>
              <a:rPr lang="en-US" sz="2200" dirty="0"/>
              <a:t>=</a:t>
            </a:r>
            <a:r>
              <a:rPr lang="en-US" sz="2200" dirty="0" err="1"/>
              <a:t>string.ascii_letters+string.digits+string.punctuation</a:t>
            </a:r>
            <a:r>
              <a:rPr lang="en-US" sz="2200" dirty="0"/>
              <a:t>; print(''.join([</a:t>
            </a:r>
            <a:r>
              <a:rPr lang="en-US" sz="2200" dirty="0" err="1"/>
              <a:t>random.SystemRandom</a:t>
            </a:r>
            <a:r>
              <a:rPr lang="en-US" sz="2200" dirty="0"/>
              <a:t>().choice(</a:t>
            </a:r>
            <a:r>
              <a:rPr lang="en-US" sz="2200" dirty="0" err="1"/>
              <a:t>uni</a:t>
            </a:r>
            <a:r>
              <a:rPr lang="en-US" sz="2200" dirty="0"/>
              <a:t>) for </a:t>
            </a:r>
            <a:r>
              <a:rPr lang="en-US" sz="2200" dirty="0" err="1"/>
              <a:t>i</a:t>
            </a:r>
            <a:r>
              <a:rPr lang="en-US" sz="2200" dirty="0"/>
              <a:t> in range(random.randint(45,50))]))</a:t>
            </a:r>
          </a:p>
        </p:txBody>
      </p:sp>
      <p:pic>
        <p:nvPicPr>
          <p:cNvPr id="6" name="Graphic 5" descr="Crane">
            <a:extLst>
              <a:ext uri="{FF2B5EF4-FFF2-40B4-BE49-F238E27FC236}">
                <a16:creationId xmlns:a16="http://schemas.microsoft.com/office/drawing/2014/main" id="{FF63C0E5-8B96-4225-B993-3FDF2AB8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03" y="271168"/>
            <a:ext cx="1228523" cy="12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Heroku – Push &amp;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ready for deployment – let’s ship it!</a:t>
            </a:r>
          </a:p>
          <a:p>
            <a:r>
              <a:rPr lang="en-US" dirty="0"/>
              <a:t>Set a git remote using the link for the Heroku app</a:t>
            </a:r>
          </a:p>
          <a:p>
            <a:r>
              <a:rPr lang="en-US" dirty="0"/>
              <a:t>Push to the Heroku repo and wait for it to build</a:t>
            </a:r>
          </a:p>
          <a:p>
            <a:r>
              <a:rPr lang="en-US" dirty="0"/>
              <a:t>Login using </a:t>
            </a:r>
            <a:r>
              <a:rPr lang="en-US" b="1" dirty="0"/>
              <a:t>heroku run bash</a:t>
            </a:r>
            <a:r>
              <a:rPr lang="en-US" dirty="0"/>
              <a:t> to remote into the server</a:t>
            </a:r>
          </a:p>
          <a:p>
            <a:r>
              <a:rPr lang="en-US" dirty="0"/>
              <a:t>Run </a:t>
            </a:r>
            <a:r>
              <a:rPr lang="en-US" b="1" dirty="0"/>
              <a:t>python manage.py migrate</a:t>
            </a:r>
          </a:p>
          <a:p>
            <a:pPr lvl="1"/>
            <a:r>
              <a:rPr lang="en-US" dirty="0"/>
              <a:t>If model is changed, first run </a:t>
            </a:r>
            <a:r>
              <a:rPr lang="en-US" b="1" dirty="0"/>
              <a:t>python manage.py </a:t>
            </a:r>
            <a:r>
              <a:rPr lang="en-US" b="1" dirty="0" err="1"/>
              <a:t>makemigrations</a:t>
            </a:r>
            <a:r>
              <a:rPr lang="en-US" b="1" dirty="0"/>
              <a:t> </a:t>
            </a:r>
            <a:r>
              <a:rPr lang="en-US" b="1" dirty="0" err="1"/>
              <a:t>todo</a:t>
            </a:r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exit</a:t>
            </a:r>
            <a:r>
              <a:rPr lang="en-US" dirty="0"/>
              <a:t> to leave heroku bash</a:t>
            </a:r>
          </a:p>
        </p:txBody>
      </p:sp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54605617-2662-4CAD-8FD5-1AF525F9A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30" y="307044"/>
            <a:ext cx="1156770" cy="11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D5D6-FBAD-4F7D-9A5F-7EF301B4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B07B-5534-4B19-8520-284F1996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Success – the application is now live!</a:t>
            </a:r>
          </a:p>
          <a:p>
            <a:r>
              <a:rPr lang="en-US" dirty="0"/>
              <a:t>Visit [app_name].herokuapp.com – or use </a:t>
            </a:r>
            <a:r>
              <a:rPr lang="en-US" b="1" dirty="0"/>
              <a:t>heroku open</a:t>
            </a:r>
          </a:p>
          <a:p>
            <a:pPr marL="0" indent="0">
              <a:buNone/>
            </a:pPr>
            <a:r>
              <a:rPr lang="en-US" dirty="0"/>
              <a:t>Want to try some more?</a:t>
            </a:r>
          </a:p>
          <a:p>
            <a:r>
              <a:rPr lang="en-US" dirty="0"/>
              <a:t>Setup a views.py in the project folder to create page at the root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Update items using AJAX requests without refreshing the page</a:t>
            </a:r>
          </a:p>
          <a:p>
            <a:r>
              <a:rPr lang="en-US" dirty="0"/>
              <a:t>Add user login with Django’s prebuilt authentication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Medal">
            <a:extLst>
              <a:ext uri="{FF2B5EF4-FFF2-40B4-BE49-F238E27FC236}">
                <a16:creationId xmlns:a16="http://schemas.microsoft.com/office/drawing/2014/main" id="{01EA5E7D-B1C5-41B6-9C81-18D67413D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60" y="217410"/>
            <a:ext cx="1336040" cy="1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BA06-B0FF-41FD-942F-5C02B103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4DBF-70A4-46AD-B848-7D81502B7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3473517" cy="4578269"/>
          </a:xfrm>
        </p:spPr>
        <p:txBody>
          <a:bodyPr/>
          <a:lstStyle/>
          <a:p>
            <a:r>
              <a:rPr lang="en-US" dirty="0"/>
              <a:t>We will be hitting these topics quickly at a high level</a:t>
            </a:r>
          </a:p>
          <a:p>
            <a:r>
              <a:rPr lang="en-US" dirty="0"/>
              <a:t>If you are interested, see resources at end of presentation</a:t>
            </a:r>
          </a:p>
          <a:p>
            <a:r>
              <a:rPr lang="en-US" dirty="0"/>
              <a:t>Feel free to reach out to me on Slack</a:t>
            </a:r>
          </a:p>
          <a:p>
            <a:endParaRPr lang="en-US" dirty="0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7E507C39-D251-4D4F-8287-511617F0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28230"/>
            <a:ext cx="914400" cy="914400"/>
          </a:xfrm>
          <a:prstGeom prst="rect">
            <a:avLst/>
          </a:prstGeom>
        </p:spPr>
      </p:pic>
      <p:pic>
        <p:nvPicPr>
          <p:cNvPr id="8" name="Graphic 7" descr="Play">
            <a:extLst>
              <a:ext uri="{FF2B5EF4-FFF2-40B4-BE49-F238E27FC236}">
                <a16:creationId xmlns:a16="http://schemas.microsoft.com/office/drawing/2014/main" id="{F437F0F6-E444-4784-B7FD-68A1B0C87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041" y="42823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39BF4E1-92A4-4E58-8162-5C655715A35A}"/>
              </a:ext>
            </a:extLst>
          </p:cNvPr>
          <p:cNvGrpSpPr/>
          <p:nvPr/>
        </p:nvGrpSpPr>
        <p:grpSpPr>
          <a:xfrm>
            <a:off x="2550158" y="1753792"/>
            <a:ext cx="6656149" cy="5033212"/>
            <a:chOff x="3456394" y="614720"/>
            <a:chExt cx="6656149" cy="5033212"/>
          </a:xfrm>
        </p:grpSpPr>
        <p:pic>
          <p:nvPicPr>
            <p:cNvPr id="12" name="Graphic 11" descr="Rocket">
              <a:extLst>
                <a:ext uri="{FF2B5EF4-FFF2-40B4-BE49-F238E27FC236}">
                  <a16:creationId xmlns:a16="http://schemas.microsoft.com/office/drawing/2014/main" id="{858B563A-F4B2-464D-83E0-F2FF52AF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9331" y="614720"/>
              <a:ext cx="5033212" cy="50332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FE9E23-9F79-43E6-AA02-EE6F6CF4EE61}"/>
                </a:ext>
              </a:extLst>
            </p:cNvPr>
            <p:cNvSpPr/>
            <p:nvPr/>
          </p:nvSpPr>
          <p:spPr>
            <a:xfrm rot="-2700000">
              <a:off x="4287453" y="4692315"/>
              <a:ext cx="182880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3D47F-13A8-4C21-9D8F-E0F33C5F7264}"/>
                </a:ext>
              </a:extLst>
            </p:cNvPr>
            <p:cNvSpPr/>
            <p:nvPr/>
          </p:nvSpPr>
          <p:spPr>
            <a:xfrm rot="-2700000">
              <a:off x="4774615" y="5381252"/>
              <a:ext cx="146304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A9D9FA3-067B-4D5B-B299-865DB6E89B8A}"/>
                </a:ext>
              </a:extLst>
            </p:cNvPr>
            <p:cNvSpPr/>
            <p:nvPr/>
          </p:nvSpPr>
          <p:spPr>
            <a:xfrm rot="-2700000">
              <a:off x="5518913" y="5274236"/>
              <a:ext cx="146304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5C32DF7-645D-4C98-939E-A656956C6E8E}"/>
                </a:ext>
              </a:extLst>
            </p:cNvPr>
            <p:cNvSpPr/>
            <p:nvPr/>
          </p:nvSpPr>
          <p:spPr>
            <a:xfrm rot="-2700000">
              <a:off x="3456394" y="4632875"/>
              <a:ext cx="228600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C8CA26D-9117-4D5D-B794-55F293705DE1}"/>
              </a:ext>
            </a:extLst>
          </p:cNvPr>
          <p:cNvSpPr/>
          <p:nvPr/>
        </p:nvSpPr>
        <p:spPr>
          <a:xfrm>
            <a:off x="2351314" y="6126480"/>
            <a:ext cx="5061857" cy="73152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0.11654 -0.1898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What is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4558936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Like Slack, Web Apps are:</a:t>
            </a:r>
          </a:p>
          <a:p>
            <a:r>
              <a:rPr lang="en-US" dirty="0"/>
              <a:t>Accessible with a Browser</a:t>
            </a:r>
          </a:p>
          <a:p>
            <a:r>
              <a:rPr lang="en-US" dirty="0"/>
              <a:t>Accepts user input</a:t>
            </a:r>
          </a:p>
          <a:p>
            <a:r>
              <a:rPr lang="en-US" dirty="0"/>
              <a:t>Processes user input</a:t>
            </a:r>
          </a:p>
          <a:p>
            <a:r>
              <a:rPr lang="en-US" dirty="0"/>
              <a:t>Save to a database</a:t>
            </a:r>
          </a:p>
          <a:p>
            <a:r>
              <a:rPr lang="en-US" dirty="0"/>
              <a:t>Provide dynamic, user-specific content</a:t>
            </a:r>
          </a:p>
        </p:txBody>
      </p: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ABB93C50-C540-4DC4-936D-6D28F99DE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EDF47-3D60-4137-9C63-C0A7475C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807" y="1623527"/>
            <a:ext cx="6182655" cy="35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Why Build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705599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Advantages (Short-list)</a:t>
            </a:r>
          </a:p>
          <a:p>
            <a:r>
              <a:rPr lang="en-US" dirty="0"/>
              <a:t>Easy to use &amp; share! Only needs a browser</a:t>
            </a:r>
          </a:p>
          <a:p>
            <a:r>
              <a:rPr lang="en-US" dirty="0"/>
              <a:t>Already cross platform, welcoming OS X, PC, Linux, iOS, Android &amp; more!</a:t>
            </a:r>
          </a:p>
          <a:p>
            <a:r>
              <a:rPr lang="en-US" dirty="0"/>
              <a:t>Accelerate development with great tools, cloud architecture, and one primary development version!</a:t>
            </a:r>
            <a:r>
              <a:rPr lang="en-US" dirty="0">
                <a:solidFill>
                  <a:srgbClr val="2B9AD1"/>
                </a:solidFill>
              </a:rPr>
              <a:t>*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72B48-3769-49E3-A1A0-B38CDE4B6931}"/>
              </a:ext>
            </a:extLst>
          </p:cNvPr>
          <p:cNvSpPr txBox="1">
            <a:spLocks/>
          </p:cNvSpPr>
          <p:nvPr/>
        </p:nvSpPr>
        <p:spPr>
          <a:xfrm>
            <a:off x="7437120" y="1548210"/>
            <a:ext cx="3996691" cy="45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Disadvantages (Short-list)</a:t>
            </a:r>
          </a:p>
          <a:p>
            <a:pPr>
              <a:buClr>
                <a:srgbClr val="2B9AD1"/>
              </a:buClr>
              <a:buBlip>
                <a:blip r:embed="rId3"/>
              </a:buBlip>
            </a:pPr>
            <a:r>
              <a:rPr lang="en-US" dirty="0"/>
              <a:t>Usually needs internet to start &amp; run app</a:t>
            </a:r>
          </a:p>
          <a:p>
            <a:pPr>
              <a:buClr>
                <a:srgbClr val="2B9AD1"/>
              </a:buClr>
              <a:buBlip>
                <a:blip r:embed="rId3"/>
              </a:buBlip>
            </a:pPr>
            <a:r>
              <a:rPr lang="en-US" dirty="0"/>
              <a:t>Need to request user permission for certain features.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2B63C-01C6-4C20-8DA0-C0975DC8BAF3}"/>
              </a:ext>
            </a:extLst>
          </p:cNvPr>
          <p:cNvSpPr txBox="1">
            <a:spLocks/>
          </p:cNvSpPr>
          <p:nvPr/>
        </p:nvSpPr>
        <p:spPr>
          <a:xfrm>
            <a:off x="2057400" y="5625737"/>
            <a:ext cx="10134600" cy="50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B9AD1"/>
                </a:solidFill>
              </a:rPr>
              <a:t>*</a:t>
            </a:r>
            <a:r>
              <a:rPr lang="en-US" dirty="0"/>
              <a:t> Some features may not be supported on all browsers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8FD3C59D-0BB9-4150-A594-1FCED0180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are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(Short-list)</a:t>
            </a:r>
          </a:p>
          <a:p>
            <a:r>
              <a:rPr lang="en-US" dirty="0"/>
              <a:t>Flask – quick turn-around for small apps</a:t>
            </a:r>
          </a:p>
          <a:p>
            <a:r>
              <a:rPr lang="en-US" dirty="0"/>
              <a:t>Dash – offers great looking front-end for data driven &amp; analytical apps. </a:t>
            </a:r>
          </a:p>
          <a:p>
            <a:r>
              <a:rPr lang="en-US" dirty="0"/>
              <a:t>Django – offers built-in utilities, boilerplate code &amp; admin panel.</a:t>
            </a:r>
          </a:p>
          <a:p>
            <a:pPr marL="0" indent="0">
              <a:buNone/>
            </a:pPr>
            <a:r>
              <a:rPr lang="en-US" dirty="0"/>
              <a:t>Other Tools (Non-exhaustive)</a:t>
            </a:r>
          </a:p>
          <a:p>
            <a:r>
              <a:rPr lang="en-US" dirty="0"/>
              <a:t>Ruby on Rails (Ruby), Spring (Java), Play (Scala / Java), NodeJS (JavaScript), ASP.NET (C#), Drupal (CMS), Laravel (</a:t>
            </a:r>
            <a:r>
              <a:rPr lang="en-US" dirty="0" err="1"/>
              <a:t>PhP</a:t>
            </a:r>
            <a:r>
              <a:rPr lang="en-US" dirty="0"/>
              <a:t>), and more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&amp; Django?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Python?</a:t>
            </a:r>
          </a:p>
          <a:p>
            <a:r>
              <a:rPr lang="en-US" dirty="0"/>
              <a:t>Python has great syntax. Good code can often be self-documenting</a:t>
            </a:r>
          </a:p>
          <a:p>
            <a:r>
              <a:rPr lang="en-US" dirty="0"/>
              <a:t>Great community. Many obstacles can be overcome with Google</a:t>
            </a:r>
          </a:p>
          <a:p>
            <a:pPr marL="0" indent="0">
              <a:buNone/>
            </a:pPr>
            <a:r>
              <a:rPr lang="en-US" dirty="0"/>
              <a:t>Why Django?</a:t>
            </a:r>
          </a:p>
          <a:p>
            <a:r>
              <a:rPr lang="en-US" dirty="0"/>
              <a:t>Offers robust structure that can support small &amp; big apps</a:t>
            </a:r>
          </a:p>
          <a:p>
            <a:r>
              <a:rPr lang="en-US" dirty="0"/>
              <a:t>Built-in utilities do the heavy lifting, such as Database Migration</a:t>
            </a:r>
          </a:p>
          <a:p>
            <a:r>
              <a:rPr lang="en-US" dirty="0"/>
              <a:t>Pre-built code, such as Admin panel, provides great features quickly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1014-AEFB-4865-BA11-9FE4C0F2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&amp; Back-End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3CEAB-E503-4247-A2C4-265FAA0E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Broadly speaking, a web app has a two main parts:</a:t>
            </a:r>
          </a:p>
          <a:p>
            <a:r>
              <a:rPr lang="en-US" dirty="0"/>
              <a:t>Front-End: What the user sees and is able to interact with</a:t>
            </a:r>
          </a:p>
          <a:p>
            <a:r>
              <a:rPr lang="en-US" dirty="0"/>
              <a:t>Back-End: What the user cannot see, and does most business logic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14CBD-29AD-4A75-AE6F-B907AB38A0A5}"/>
              </a:ext>
            </a:extLst>
          </p:cNvPr>
          <p:cNvGrpSpPr/>
          <p:nvPr/>
        </p:nvGrpSpPr>
        <p:grpSpPr>
          <a:xfrm>
            <a:off x="4825093" y="3050992"/>
            <a:ext cx="6608717" cy="2955471"/>
            <a:chOff x="4825093" y="3050992"/>
            <a:chExt cx="6608717" cy="295547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D6A3439-57E7-4D1B-A4CD-9A093CC625DD}"/>
                </a:ext>
              </a:extLst>
            </p:cNvPr>
            <p:cNvSpPr/>
            <p:nvPr/>
          </p:nvSpPr>
          <p:spPr>
            <a:xfrm>
              <a:off x="4825093" y="3050992"/>
              <a:ext cx="6608717" cy="2955471"/>
            </a:xfrm>
            <a:prstGeom prst="round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/>
                <a:t>Back-End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F277FAA-211B-4C8F-96CC-153B0F51A00D}"/>
                </a:ext>
              </a:extLst>
            </p:cNvPr>
            <p:cNvSpPr/>
            <p:nvPr/>
          </p:nvSpPr>
          <p:spPr>
            <a:xfrm>
              <a:off x="5021308" y="3826191"/>
              <a:ext cx="3370353" cy="2103120"/>
            </a:xfrm>
            <a:prstGeom prst="round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/>
                <a:t>Server Code</a:t>
              </a:r>
            </a:p>
            <a:p>
              <a:pPr algn="ctr"/>
              <a:r>
                <a:rPr lang="en-US" sz="2800" dirty="0"/>
                <a:t>Combines user input with other info to deliver result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84CB3EB-7B3F-4D8C-BDF6-D8160A74FE57}"/>
                </a:ext>
              </a:extLst>
            </p:cNvPr>
            <p:cNvSpPr/>
            <p:nvPr/>
          </p:nvSpPr>
          <p:spPr>
            <a:xfrm>
              <a:off x="8516643" y="3826191"/>
              <a:ext cx="2792186" cy="2103120"/>
            </a:xfrm>
            <a:prstGeom prst="round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/>
                <a:t>Database</a:t>
              </a:r>
              <a:endParaRPr lang="en-US" sz="2800" dirty="0"/>
            </a:p>
            <a:p>
              <a:pPr algn="ctr"/>
              <a:r>
                <a:rPr lang="en-US" sz="2800" dirty="0"/>
                <a:t>Store and retrieve data</a:t>
              </a:r>
              <a:endParaRPr lang="en-US" sz="4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C716C0-0BF0-453A-9DD5-3CFBA1237094}"/>
              </a:ext>
            </a:extLst>
          </p:cNvPr>
          <p:cNvGrpSpPr/>
          <p:nvPr/>
        </p:nvGrpSpPr>
        <p:grpSpPr>
          <a:xfrm>
            <a:off x="1799545" y="3050991"/>
            <a:ext cx="2792186" cy="2955471"/>
            <a:chOff x="1799545" y="3050991"/>
            <a:chExt cx="2792186" cy="295547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773D5EA-A028-420E-8E0E-1DCD6694FB04}"/>
                </a:ext>
              </a:extLst>
            </p:cNvPr>
            <p:cNvSpPr/>
            <p:nvPr/>
          </p:nvSpPr>
          <p:spPr>
            <a:xfrm>
              <a:off x="1799545" y="3050991"/>
              <a:ext cx="2792186" cy="2955471"/>
            </a:xfrm>
            <a:prstGeom prst="round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/>
                <a:t>Front-End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E124C86-9353-4892-8B8B-F5DDF86D560C}"/>
                </a:ext>
              </a:extLst>
            </p:cNvPr>
            <p:cNvSpPr/>
            <p:nvPr/>
          </p:nvSpPr>
          <p:spPr>
            <a:xfrm>
              <a:off x="1964531" y="3826191"/>
              <a:ext cx="2462214" cy="2103120"/>
            </a:xfrm>
            <a:prstGeom prst="round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/>
                <a:t>Web Page</a:t>
              </a:r>
            </a:p>
            <a:p>
              <a:pPr algn="ctr"/>
              <a:r>
                <a:rPr lang="en-US" sz="2800" dirty="0"/>
                <a:t>What user interacts with</a:t>
              </a:r>
            </a:p>
          </p:txBody>
        </p:sp>
      </p:grpSp>
      <p:pic>
        <p:nvPicPr>
          <p:cNvPr id="14" name="Graphic 13" descr="Gears">
            <a:extLst>
              <a:ext uri="{FF2B5EF4-FFF2-40B4-BE49-F238E27FC236}">
                <a16:creationId xmlns:a16="http://schemas.microsoft.com/office/drawing/2014/main" id="{93C523EF-125B-49CC-A4EF-8EFBA232F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887" y="261772"/>
            <a:ext cx="1247316" cy="12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1850</Words>
  <Application>Microsoft Office PowerPoint</Application>
  <PresentationFormat>Widescreen</PresentationFormat>
  <Paragraphs>246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Arial Black</vt:lpstr>
      <vt:lpstr>Calibri</vt:lpstr>
      <vt:lpstr>Calibri Light</vt:lpstr>
      <vt:lpstr>Office Theme</vt:lpstr>
      <vt:lpstr>HackKC.org – Hack for Civic Good</vt:lpstr>
      <vt:lpstr>Build a Web App with Django</vt:lpstr>
      <vt:lpstr>What we will cover</vt:lpstr>
      <vt:lpstr>Crash Course</vt:lpstr>
      <vt:lpstr>What is a Web App?</vt:lpstr>
      <vt:lpstr>Why Build A Web App?</vt:lpstr>
      <vt:lpstr>What Tools are Available?</vt:lpstr>
      <vt:lpstr>Why use Python &amp; Django?</vt:lpstr>
      <vt:lpstr>Front-End &amp; Back-End</vt:lpstr>
      <vt:lpstr>Prerequisites </vt:lpstr>
      <vt:lpstr>Let’s Build!</vt:lpstr>
      <vt:lpstr>Create the Structure</vt:lpstr>
      <vt:lpstr>Settings.py</vt:lpstr>
      <vt:lpstr>Routes</vt:lpstr>
      <vt:lpstr>Views</vt:lpstr>
      <vt:lpstr>Database – What is a model?</vt:lpstr>
      <vt:lpstr>Model</vt:lpstr>
      <vt:lpstr>Migrate to Database</vt:lpstr>
      <vt:lpstr>Admin Time!</vt:lpstr>
      <vt:lpstr>HTML Templates</vt:lpstr>
      <vt:lpstr>Styling</vt:lpstr>
      <vt:lpstr>User Input (POST request)</vt:lpstr>
      <vt:lpstr>Lets Recap</vt:lpstr>
      <vt:lpstr>Next Steps</vt:lpstr>
      <vt:lpstr>Resources (1/2)</vt:lpstr>
      <vt:lpstr>Resources (2/2)</vt:lpstr>
      <vt:lpstr>Questions?</vt:lpstr>
      <vt:lpstr>Deploy! To Heroku!</vt:lpstr>
      <vt:lpstr>Setup the Virtualenv</vt:lpstr>
      <vt:lpstr>Update settings.py</vt:lpstr>
      <vt:lpstr>Setup Procfile &amp; wsgi.py</vt:lpstr>
      <vt:lpstr>Installed modules – requirements.txt</vt:lpstr>
      <vt:lpstr>Setup the Heroku App</vt:lpstr>
      <vt:lpstr>Deploy to Heroku – Push &amp; Migrate</vt:lpstr>
      <vt:lpstr>Complete!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2017-07-17T02:23:45Z</dcterms:created>
  <dcterms:modified xsi:type="dcterms:W3CDTF">2017-08-24T22:25:39Z</dcterms:modified>
</cp:coreProperties>
</file>